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roxima Nova Bold" charset="1" panose="02000506030000020004"/>
      <p:regular r:id="rId23"/>
    </p:embeddedFont>
    <p:embeddedFont>
      <p:font typeface="Proxima Nova Heavy" charset="1" panose="02000506030000020004"/>
      <p:regular r:id="rId24"/>
    </p:embeddedFont>
    <p:embeddedFont>
      <p:font typeface="Proxima Nova" charset="1" panose="0200050603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023159" y="2015660"/>
            <a:ext cx="4620565" cy="6065181"/>
          </a:xfrm>
          <a:custGeom>
            <a:avLst/>
            <a:gdLst/>
            <a:ahLst/>
            <a:cxnLst/>
            <a:rect r="r" b="b" t="t" l="l"/>
            <a:pathLst>
              <a:path h="6065181" w="4620565">
                <a:moveTo>
                  <a:pt x="0" y="0"/>
                </a:moveTo>
                <a:lnTo>
                  <a:pt x="4620565" y="0"/>
                </a:lnTo>
                <a:lnTo>
                  <a:pt x="4620565" y="6065180"/>
                </a:lnTo>
                <a:lnTo>
                  <a:pt x="0" y="6065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2896" y="2015660"/>
            <a:ext cx="5171945" cy="6065181"/>
          </a:xfrm>
          <a:custGeom>
            <a:avLst/>
            <a:gdLst/>
            <a:ahLst/>
            <a:cxnLst/>
            <a:rect r="r" b="b" t="t" l="l"/>
            <a:pathLst>
              <a:path h="6065181" w="5171945">
                <a:moveTo>
                  <a:pt x="0" y="0"/>
                </a:moveTo>
                <a:lnTo>
                  <a:pt x="5171945" y="0"/>
                </a:lnTo>
                <a:lnTo>
                  <a:pt x="5171945" y="6065180"/>
                </a:lnTo>
                <a:lnTo>
                  <a:pt x="0" y="6065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05662" y="4005708"/>
            <a:ext cx="8676675" cy="1045847"/>
          </a:xfrm>
          <a:prstGeom prst="rect">
            <a:avLst/>
          </a:prstGeom>
        </p:spPr>
        <p:txBody>
          <a:bodyPr anchor="t" rtlCol="false" tIns="0" lIns="0" bIns="0" rIns="0">
            <a:spAutoFit/>
          </a:bodyPr>
          <a:lstStyle/>
          <a:p>
            <a:pPr algn="ctr">
              <a:lnSpc>
                <a:spcPts val="7800"/>
              </a:lnSpc>
            </a:pPr>
            <a:r>
              <a:rPr lang="en-US" b="true" sz="7800" spc="78">
                <a:solidFill>
                  <a:srgbClr val="4B6E29"/>
                </a:solidFill>
                <a:latin typeface="Proxima Nova Bold"/>
                <a:ea typeface="Proxima Nova Bold"/>
                <a:cs typeface="Proxima Nova Bold"/>
                <a:sym typeface="Proxima Nova Bold"/>
              </a:rPr>
              <a:t>VOLUNTREE</a:t>
            </a:r>
          </a:p>
        </p:txBody>
      </p:sp>
      <p:sp>
        <p:nvSpPr>
          <p:cNvPr name="TextBox 5" id="5"/>
          <p:cNvSpPr txBox="true"/>
          <p:nvPr/>
        </p:nvSpPr>
        <p:spPr>
          <a:xfrm rot="0">
            <a:off x="4805662" y="5853302"/>
            <a:ext cx="8676675" cy="1952625"/>
          </a:xfrm>
          <a:prstGeom prst="rect">
            <a:avLst/>
          </a:prstGeom>
        </p:spPr>
        <p:txBody>
          <a:bodyPr anchor="t" rtlCol="false" tIns="0" lIns="0" bIns="0" rIns="0">
            <a:spAutoFit/>
          </a:bodyPr>
          <a:lstStyle/>
          <a:p>
            <a:pPr algn="ctr">
              <a:lnSpc>
                <a:spcPts val="4760"/>
              </a:lnSpc>
            </a:pPr>
            <a:r>
              <a:rPr lang="en-US" sz="3400" b="true">
                <a:solidFill>
                  <a:srgbClr val="4B6E29"/>
                </a:solidFill>
                <a:latin typeface="Proxima Nova Bold"/>
                <a:ea typeface="Proxima Nova Bold"/>
                <a:cs typeface="Proxima Nova Bold"/>
                <a:sym typeface="Proxima Nova Bold"/>
              </a:rPr>
              <a:t>Presentation by </a:t>
            </a:r>
          </a:p>
          <a:p>
            <a:pPr algn="ctr">
              <a:lnSpc>
                <a:spcPts val="3640"/>
              </a:lnSpc>
            </a:pPr>
            <a:r>
              <a:rPr lang="en-US" sz="2600" b="true">
                <a:solidFill>
                  <a:srgbClr val="4B6E29"/>
                </a:solidFill>
                <a:latin typeface="Proxima Nova Bold"/>
                <a:ea typeface="Proxima Nova Bold"/>
                <a:cs typeface="Proxima Nova Bold"/>
                <a:sym typeface="Proxima Nova Bold"/>
              </a:rPr>
              <a:t>Kashf Khan</a:t>
            </a:r>
          </a:p>
          <a:p>
            <a:pPr algn="ctr">
              <a:lnSpc>
                <a:spcPts val="3640"/>
              </a:lnSpc>
            </a:pPr>
            <a:r>
              <a:rPr lang="en-US" sz="2600" b="true">
                <a:solidFill>
                  <a:srgbClr val="4B6E29"/>
                </a:solidFill>
                <a:latin typeface="Proxima Nova Bold"/>
                <a:ea typeface="Proxima Nova Bold"/>
                <a:cs typeface="Proxima Nova Bold"/>
                <a:sym typeface="Proxima Nova Bold"/>
              </a:rPr>
              <a:t>Haniya Sajjad</a:t>
            </a:r>
          </a:p>
          <a:p>
            <a:pPr algn="ctr">
              <a:lnSpc>
                <a:spcPts val="3640"/>
              </a:lnSpc>
            </a:pPr>
            <a:r>
              <a:rPr lang="en-US" sz="2600" b="true">
                <a:solidFill>
                  <a:srgbClr val="4B6E29"/>
                </a:solidFill>
                <a:latin typeface="Proxima Nova Bold"/>
                <a:ea typeface="Proxima Nova Bold"/>
                <a:cs typeface="Proxima Nova Bold"/>
                <a:sym typeface="Proxima Nova Bold"/>
              </a:rPr>
              <a:t>Haqeeq Ruman</a:t>
            </a:r>
          </a:p>
        </p:txBody>
      </p:sp>
      <p:sp>
        <p:nvSpPr>
          <p:cNvPr name="Freeform 6" id="6"/>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672715" cy="2127459"/>
          </a:xfrm>
          <a:custGeom>
            <a:avLst/>
            <a:gdLst/>
            <a:ahLst/>
            <a:cxnLst/>
            <a:rect r="r" b="b" t="t" l="l"/>
            <a:pathLst>
              <a:path h="2127459" w="1672715">
                <a:moveTo>
                  <a:pt x="0" y="0"/>
                </a:moveTo>
                <a:lnTo>
                  <a:pt x="1672715" y="0"/>
                </a:lnTo>
                <a:lnTo>
                  <a:pt x="1672715" y="2127459"/>
                </a:lnTo>
                <a:lnTo>
                  <a:pt x="0" y="2127459"/>
                </a:lnTo>
                <a:lnTo>
                  <a:pt x="0" y="0"/>
                </a:lnTo>
                <a:close/>
              </a:path>
            </a:pathLst>
          </a:custGeom>
          <a:blipFill>
            <a:blip r:embed="rId7"/>
            <a:stretch>
              <a:fillRect l="0" t="0" r="0" b="0"/>
            </a:stretch>
          </a:blipFill>
        </p:spPr>
      </p:sp>
      <p:sp>
        <p:nvSpPr>
          <p:cNvPr name="Freeform 6" id="6"/>
          <p:cNvSpPr/>
          <p:nvPr/>
        </p:nvSpPr>
        <p:spPr>
          <a:xfrm flipH="false" flipV="false" rot="0">
            <a:off x="1028700" y="2785962"/>
            <a:ext cx="15197120" cy="7182797"/>
          </a:xfrm>
          <a:custGeom>
            <a:avLst/>
            <a:gdLst/>
            <a:ahLst/>
            <a:cxnLst/>
            <a:rect r="r" b="b" t="t" l="l"/>
            <a:pathLst>
              <a:path h="7182797" w="15197120">
                <a:moveTo>
                  <a:pt x="0" y="0"/>
                </a:moveTo>
                <a:lnTo>
                  <a:pt x="15197120" y="0"/>
                </a:lnTo>
                <a:lnTo>
                  <a:pt x="15197120" y="7182797"/>
                </a:lnTo>
                <a:lnTo>
                  <a:pt x="0" y="7182797"/>
                </a:lnTo>
                <a:lnTo>
                  <a:pt x="0" y="0"/>
                </a:lnTo>
                <a:close/>
              </a:path>
            </a:pathLst>
          </a:custGeom>
          <a:blipFill>
            <a:blip r:embed="rId8"/>
            <a:stretch>
              <a:fillRect l="0" t="0" r="0" b="0"/>
            </a:stretch>
          </a:blipFill>
        </p:spPr>
      </p:sp>
      <p:sp>
        <p:nvSpPr>
          <p:cNvPr name="TextBox 7" id="7"/>
          <p:cNvSpPr txBox="true"/>
          <p:nvPr/>
        </p:nvSpPr>
        <p:spPr>
          <a:xfrm rot="0">
            <a:off x="861236"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9</a:t>
            </a:r>
          </a:p>
        </p:txBody>
      </p:sp>
      <p:sp>
        <p:nvSpPr>
          <p:cNvPr name="TextBox 8" id="8"/>
          <p:cNvSpPr txBox="true"/>
          <p:nvPr/>
        </p:nvSpPr>
        <p:spPr>
          <a:xfrm rot="0">
            <a:off x="2360887" y="1111110"/>
            <a:ext cx="10769261" cy="14719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As a volunteer, </a:t>
            </a:r>
            <a:r>
              <a:rPr lang="en-US" sz="2799" b="true">
                <a:solidFill>
                  <a:srgbClr val="4B6E29"/>
                </a:solidFill>
                <a:latin typeface="Proxima Nova Bold"/>
                <a:ea typeface="Proxima Nova Bold"/>
                <a:cs typeface="Proxima Nova Bold"/>
                <a:sym typeface="Proxima Nova Bold"/>
              </a:rPr>
              <a:t>I want to receive event reminders, so that I don’t forget my commitments.</a:t>
            </a:r>
          </a:p>
          <a:p>
            <a:pPr algn="l">
              <a:lnSpc>
                <a:spcPts val="39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761862" cy="2240842"/>
          </a:xfrm>
          <a:custGeom>
            <a:avLst/>
            <a:gdLst/>
            <a:ahLst/>
            <a:cxnLst/>
            <a:rect r="r" b="b" t="t" l="l"/>
            <a:pathLst>
              <a:path h="2240842" w="1761862">
                <a:moveTo>
                  <a:pt x="0" y="0"/>
                </a:moveTo>
                <a:lnTo>
                  <a:pt x="1761862" y="0"/>
                </a:lnTo>
                <a:lnTo>
                  <a:pt x="1761862" y="2240842"/>
                </a:lnTo>
                <a:lnTo>
                  <a:pt x="0" y="2240842"/>
                </a:lnTo>
                <a:lnTo>
                  <a:pt x="0" y="0"/>
                </a:lnTo>
                <a:close/>
              </a:path>
            </a:pathLst>
          </a:custGeom>
          <a:blipFill>
            <a:blip r:embed="rId7"/>
            <a:stretch>
              <a:fillRect l="0" t="0" r="0" b="0"/>
            </a:stretch>
          </a:blipFill>
        </p:spPr>
      </p:sp>
      <p:sp>
        <p:nvSpPr>
          <p:cNvPr name="Freeform 6" id="6"/>
          <p:cNvSpPr/>
          <p:nvPr/>
        </p:nvSpPr>
        <p:spPr>
          <a:xfrm flipH="false" flipV="false" rot="0">
            <a:off x="1350599" y="2900296"/>
            <a:ext cx="15027188" cy="7133803"/>
          </a:xfrm>
          <a:custGeom>
            <a:avLst/>
            <a:gdLst/>
            <a:ahLst/>
            <a:cxnLst/>
            <a:rect r="r" b="b" t="t" l="l"/>
            <a:pathLst>
              <a:path h="7133803" w="15027188">
                <a:moveTo>
                  <a:pt x="0" y="0"/>
                </a:moveTo>
                <a:lnTo>
                  <a:pt x="15027189" y="0"/>
                </a:lnTo>
                <a:lnTo>
                  <a:pt x="15027189" y="7133803"/>
                </a:lnTo>
                <a:lnTo>
                  <a:pt x="0" y="7133803"/>
                </a:lnTo>
                <a:lnTo>
                  <a:pt x="0" y="0"/>
                </a:lnTo>
                <a:close/>
              </a:path>
            </a:pathLst>
          </a:custGeom>
          <a:blipFill>
            <a:blip r:embed="rId8"/>
            <a:stretch>
              <a:fillRect l="0" t="0" r="0" b="0"/>
            </a:stretch>
          </a:blipFill>
        </p:spPr>
      </p:sp>
      <p:sp>
        <p:nvSpPr>
          <p:cNvPr name="TextBox 7" id="7"/>
          <p:cNvSpPr txBox="true"/>
          <p:nvPr/>
        </p:nvSpPr>
        <p:spPr>
          <a:xfrm rot="0">
            <a:off x="673939" y="1099958"/>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10</a:t>
            </a:r>
          </a:p>
        </p:txBody>
      </p:sp>
      <p:sp>
        <p:nvSpPr>
          <p:cNvPr name="TextBox 8" id="8"/>
          <p:cNvSpPr txBox="true"/>
          <p:nvPr/>
        </p:nvSpPr>
        <p:spPr>
          <a:xfrm rot="0">
            <a:off x="2360887" y="1000124"/>
            <a:ext cx="10769261" cy="9766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As a volunteer, </a:t>
            </a:r>
            <a:r>
              <a:rPr lang="en-US" sz="2799" b="true">
                <a:solidFill>
                  <a:srgbClr val="4B6E29"/>
                </a:solidFill>
                <a:latin typeface="Proxima Nova Bold"/>
                <a:ea typeface="Proxima Nova Bold"/>
                <a:cs typeface="Proxima Nova Bold"/>
                <a:sym typeface="Proxima Nova Bold"/>
              </a:rPr>
              <a:t>I want to communicate with organizations through in-app messaging, so that I can ask questions or get more details.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756302" cy="1604612"/>
          </a:xfrm>
          <a:custGeom>
            <a:avLst/>
            <a:gdLst/>
            <a:ahLst/>
            <a:cxnLst/>
            <a:rect r="r" b="b" t="t" l="l"/>
            <a:pathLst>
              <a:path h="1604612" w="12756302">
                <a:moveTo>
                  <a:pt x="0" y="0"/>
                </a:moveTo>
                <a:lnTo>
                  <a:pt x="12756302" y="0"/>
                </a:lnTo>
                <a:lnTo>
                  <a:pt x="12756302" y="1604611"/>
                </a:lnTo>
                <a:lnTo>
                  <a:pt x="0" y="1604611"/>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324132" y="3071796"/>
            <a:ext cx="14657986" cy="6943257"/>
          </a:xfrm>
          <a:custGeom>
            <a:avLst/>
            <a:gdLst/>
            <a:ahLst/>
            <a:cxnLst/>
            <a:rect r="r" b="b" t="t" l="l"/>
            <a:pathLst>
              <a:path h="6943257" w="14657986">
                <a:moveTo>
                  <a:pt x="0" y="0"/>
                </a:moveTo>
                <a:lnTo>
                  <a:pt x="14657986" y="0"/>
                </a:lnTo>
                <a:lnTo>
                  <a:pt x="14657986" y="6943257"/>
                </a:lnTo>
                <a:lnTo>
                  <a:pt x="0" y="6943257"/>
                </a:lnTo>
                <a:lnTo>
                  <a:pt x="0" y="0"/>
                </a:lnTo>
                <a:close/>
              </a:path>
            </a:pathLst>
          </a:custGeom>
          <a:blipFill>
            <a:blip r:embed="rId8"/>
            <a:stretch>
              <a:fillRect l="0" t="0" r="0" b="0"/>
            </a:stretch>
          </a:blipFill>
        </p:spPr>
      </p:sp>
      <p:sp>
        <p:nvSpPr>
          <p:cNvPr name="TextBox 7" id="7"/>
          <p:cNvSpPr txBox="true"/>
          <p:nvPr/>
        </p:nvSpPr>
        <p:spPr>
          <a:xfrm rot="0">
            <a:off x="632317"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19</a:t>
            </a:r>
          </a:p>
        </p:txBody>
      </p:sp>
      <p:sp>
        <p:nvSpPr>
          <p:cNvPr name="TextBox 8" id="8"/>
          <p:cNvSpPr txBox="true"/>
          <p:nvPr/>
        </p:nvSpPr>
        <p:spPr>
          <a:xfrm rot="0">
            <a:off x="2140025" y="1173963"/>
            <a:ext cx="11824533" cy="931876"/>
          </a:xfrm>
          <a:prstGeom prst="rect">
            <a:avLst/>
          </a:prstGeom>
        </p:spPr>
        <p:txBody>
          <a:bodyPr anchor="t" rtlCol="false" tIns="0" lIns="0" bIns="0" rIns="0">
            <a:spAutoFit/>
          </a:bodyPr>
          <a:lstStyle/>
          <a:p>
            <a:pPr algn="l">
              <a:lnSpc>
                <a:spcPts val="3761"/>
              </a:lnSpc>
            </a:pPr>
            <a:r>
              <a:rPr lang="en-US" sz="2686" b="true">
                <a:solidFill>
                  <a:srgbClr val="4B6E29"/>
                </a:solidFill>
                <a:latin typeface="Proxima Nova Bold"/>
                <a:ea typeface="Proxima Nova Bold"/>
                <a:cs typeface="Proxima Nova Bold"/>
                <a:sym typeface="Proxima Nova Bold"/>
              </a:rPr>
              <a:t>As an organization representative, </a:t>
            </a:r>
            <a:r>
              <a:rPr lang="en-US" sz="2686" b="true">
                <a:solidFill>
                  <a:srgbClr val="4B6E29"/>
                </a:solidFill>
                <a:latin typeface="Proxima Nova Bold"/>
                <a:ea typeface="Proxima Nova Bold"/>
                <a:cs typeface="Proxima Nova Bold"/>
                <a:sym typeface="Proxima Nova Bold"/>
              </a:rPr>
              <a:t>I want to post volunteering opportunities, so that I can attract volunteers to support my organization's needs.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282510" y="3088421"/>
            <a:ext cx="14520076" cy="6885497"/>
          </a:xfrm>
          <a:custGeom>
            <a:avLst/>
            <a:gdLst/>
            <a:ahLst/>
            <a:cxnLst/>
            <a:rect r="r" b="b" t="t" l="l"/>
            <a:pathLst>
              <a:path h="6885497" w="14520076">
                <a:moveTo>
                  <a:pt x="0" y="0"/>
                </a:moveTo>
                <a:lnTo>
                  <a:pt x="14520077" y="0"/>
                </a:lnTo>
                <a:lnTo>
                  <a:pt x="14520077" y="6885497"/>
                </a:lnTo>
                <a:lnTo>
                  <a:pt x="0" y="6885497"/>
                </a:lnTo>
                <a:lnTo>
                  <a:pt x="0" y="0"/>
                </a:lnTo>
                <a:close/>
              </a:path>
            </a:pathLst>
          </a:custGeom>
          <a:blipFill>
            <a:blip r:embed="rId8"/>
            <a:stretch>
              <a:fillRect l="0" t="0" r="0" b="0"/>
            </a:stretch>
          </a:blipFill>
        </p:spPr>
      </p:sp>
      <p:sp>
        <p:nvSpPr>
          <p:cNvPr name="TextBox 7" id="7"/>
          <p:cNvSpPr txBox="true"/>
          <p:nvPr/>
        </p:nvSpPr>
        <p:spPr>
          <a:xfrm rot="0">
            <a:off x="590695" y="1099958"/>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21</a:t>
            </a:r>
          </a:p>
        </p:txBody>
      </p:sp>
      <p:sp>
        <p:nvSpPr>
          <p:cNvPr name="TextBox 8" id="8"/>
          <p:cNvSpPr txBox="true"/>
          <p:nvPr/>
        </p:nvSpPr>
        <p:spPr>
          <a:xfrm rot="0">
            <a:off x="2200332" y="320810"/>
            <a:ext cx="10769261" cy="2462530"/>
          </a:xfrm>
          <a:prstGeom prst="rect">
            <a:avLst/>
          </a:prstGeom>
        </p:spPr>
        <p:txBody>
          <a:bodyPr anchor="t" rtlCol="false" tIns="0" lIns="0" bIns="0" rIns="0">
            <a:spAutoFit/>
          </a:bodyPr>
          <a:lstStyle/>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As an organization representative, </a:t>
            </a:r>
            <a:r>
              <a:rPr lang="en-US" sz="2799" b="true">
                <a:solidFill>
                  <a:srgbClr val="4B6E29"/>
                </a:solidFill>
                <a:latin typeface="Proxima Nova Bold"/>
                <a:ea typeface="Proxima Nova Bold"/>
                <a:cs typeface="Proxima Nova Bold"/>
                <a:sym typeface="Proxima Nova Bold"/>
              </a:rPr>
              <a:t>I want to send notifications to registered volunteers, so that they stay informed about changes or updates.</a:t>
            </a:r>
          </a:p>
          <a:p>
            <a:pPr algn="l">
              <a:lnSpc>
                <a:spcPts val="39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350599" y="3023242"/>
            <a:ext cx="14688168" cy="6942245"/>
          </a:xfrm>
          <a:custGeom>
            <a:avLst/>
            <a:gdLst/>
            <a:ahLst/>
            <a:cxnLst/>
            <a:rect r="r" b="b" t="t" l="l"/>
            <a:pathLst>
              <a:path h="6942245" w="14688168">
                <a:moveTo>
                  <a:pt x="0" y="0"/>
                </a:moveTo>
                <a:lnTo>
                  <a:pt x="14688168" y="0"/>
                </a:lnTo>
                <a:lnTo>
                  <a:pt x="14688168" y="6942245"/>
                </a:lnTo>
                <a:lnTo>
                  <a:pt x="0" y="6942245"/>
                </a:lnTo>
                <a:lnTo>
                  <a:pt x="0" y="0"/>
                </a:lnTo>
                <a:close/>
              </a:path>
            </a:pathLst>
          </a:custGeom>
          <a:blipFill>
            <a:blip r:embed="rId8"/>
            <a:stretch>
              <a:fillRect l="0" t="0" r="0" b="0"/>
            </a:stretch>
          </a:blipFill>
        </p:spPr>
      </p:sp>
      <p:sp>
        <p:nvSpPr>
          <p:cNvPr name="TextBox 7" id="7"/>
          <p:cNvSpPr txBox="true"/>
          <p:nvPr/>
        </p:nvSpPr>
        <p:spPr>
          <a:xfrm rot="0">
            <a:off x="632317"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22</a:t>
            </a:r>
          </a:p>
        </p:txBody>
      </p:sp>
      <p:sp>
        <p:nvSpPr>
          <p:cNvPr name="TextBox 8" id="8"/>
          <p:cNvSpPr txBox="true"/>
          <p:nvPr/>
        </p:nvSpPr>
        <p:spPr>
          <a:xfrm rot="0">
            <a:off x="2221143" y="971550"/>
            <a:ext cx="10769261" cy="9766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As an organization representative, </a:t>
            </a:r>
            <a:r>
              <a:rPr lang="en-US" sz="2799" b="true">
                <a:solidFill>
                  <a:srgbClr val="4B6E29"/>
                </a:solidFill>
                <a:latin typeface="Proxima Nova Bold"/>
                <a:ea typeface="Proxima Nova Bold"/>
                <a:cs typeface="Proxima Nova Bold"/>
                <a:sym typeface="Proxima Nova Bold"/>
              </a:rPr>
              <a:t>I want to send messages to volunteers, so that I can coordinate effectively.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219485"/>
            <a:ext cx="14768252" cy="7864094"/>
          </a:xfrm>
          <a:custGeom>
            <a:avLst/>
            <a:gdLst/>
            <a:ahLst/>
            <a:cxnLst/>
            <a:rect r="r" b="b" t="t" l="l"/>
            <a:pathLst>
              <a:path h="7864094" w="14768252">
                <a:moveTo>
                  <a:pt x="0" y="0"/>
                </a:moveTo>
                <a:lnTo>
                  <a:pt x="14768252" y="0"/>
                </a:lnTo>
                <a:lnTo>
                  <a:pt x="14768252" y="7864094"/>
                </a:lnTo>
                <a:lnTo>
                  <a:pt x="0" y="7864094"/>
                </a:lnTo>
                <a:lnTo>
                  <a:pt x="0" y="0"/>
                </a:lnTo>
                <a:close/>
              </a:path>
            </a:pathLst>
          </a:custGeom>
          <a:blipFill>
            <a:blip r:embed="rId6"/>
            <a:stretch>
              <a:fillRect l="0" t="0" r="0" b="0"/>
            </a:stretch>
          </a:blipFill>
        </p:spPr>
      </p:sp>
      <p:sp>
        <p:nvSpPr>
          <p:cNvPr name="TextBox 5" id="5"/>
          <p:cNvSpPr txBox="true"/>
          <p:nvPr/>
        </p:nvSpPr>
        <p:spPr>
          <a:xfrm rot="0">
            <a:off x="1028700" y="452914"/>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TESTING</a:t>
            </a:r>
          </a:p>
        </p:txBody>
      </p:sp>
      <p:sp>
        <p:nvSpPr>
          <p:cNvPr name="TextBox 6" id="6"/>
          <p:cNvSpPr txBox="true"/>
          <p:nvPr/>
        </p:nvSpPr>
        <p:spPr>
          <a:xfrm rot="0">
            <a:off x="1028700" y="872014"/>
            <a:ext cx="5666986" cy="1549401"/>
          </a:xfrm>
          <a:prstGeom prst="rect">
            <a:avLst/>
          </a:prstGeom>
        </p:spPr>
        <p:txBody>
          <a:bodyPr anchor="t" rtlCol="false" tIns="0" lIns="0" bIns="0" rIns="0">
            <a:spAutoFit/>
          </a:bodyPr>
          <a:lstStyle/>
          <a:p>
            <a:pPr algn="l">
              <a:lnSpc>
                <a:spcPts val="4000"/>
              </a:lnSpc>
            </a:pPr>
          </a:p>
          <a:p>
            <a:pPr algn="l">
              <a:lnSpc>
                <a:spcPts val="4000"/>
              </a:lnSpc>
            </a:pPr>
            <a:r>
              <a:rPr lang="en-US" b="true" sz="4000" spc="40">
                <a:solidFill>
                  <a:srgbClr val="4D2F20"/>
                </a:solidFill>
                <a:latin typeface="Proxima Nova Heavy"/>
                <a:ea typeface="Proxima Nova Heavy"/>
                <a:cs typeface="Proxima Nova Heavy"/>
                <a:sym typeface="Proxima Nova Heavy"/>
              </a:rPr>
              <a:t>KATALON STUDIO</a:t>
            </a:r>
          </a:p>
          <a:p>
            <a:pPr algn="l">
              <a:lnSpc>
                <a:spcPts val="40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8801885" y="2234010"/>
            <a:ext cx="7708014" cy="5956193"/>
          </a:xfrm>
          <a:custGeom>
            <a:avLst/>
            <a:gdLst/>
            <a:ahLst/>
            <a:cxnLst/>
            <a:rect r="r" b="b" t="t" l="l"/>
            <a:pathLst>
              <a:path h="5956193" w="7708014">
                <a:moveTo>
                  <a:pt x="0" y="0"/>
                </a:moveTo>
                <a:lnTo>
                  <a:pt x="7708013" y="0"/>
                </a:lnTo>
                <a:lnTo>
                  <a:pt x="7708013" y="5956192"/>
                </a:lnTo>
                <a:lnTo>
                  <a:pt x="0" y="59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00585"/>
            <a:ext cx="7419975" cy="1571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MONITORING &amp; REPORTING</a:t>
            </a:r>
          </a:p>
        </p:txBody>
      </p:sp>
      <p:sp>
        <p:nvSpPr>
          <p:cNvPr name="Freeform 4" id="4"/>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42013" y="4062656"/>
            <a:ext cx="6975396" cy="2458237"/>
          </a:xfrm>
          <a:prstGeom prst="rect">
            <a:avLst/>
          </a:prstGeom>
        </p:spPr>
        <p:txBody>
          <a:bodyPr anchor="t" rtlCol="false" tIns="0" lIns="0" bIns="0" rIns="0">
            <a:spAutoFit/>
          </a:bodyPr>
          <a:lstStyle/>
          <a:p>
            <a:pPr algn="l" marL="858457" indent="-429228" lvl="1">
              <a:lnSpc>
                <a:spcPts val="6640"/>
              </a:lnSpc>
              <a:buFont typeface="Arial"/>
              <a:buChar char="•"/>
            </a:pPr>
            <a:r>
              <a:rPr lang="en-US" b="true" sz="3976" spc="39">
                <a:solidFill>
                  <a:srgbClr val="4D2F20"/>
                </a:solidFill>
                <a:latin typeface="Proxima Nova Bold"/>
                <a:ea typeface="Proxima Nova Bold"/>
                <a:cs typeface="Proxima Nova Bold"/>
                <a:sym typeface="Proxima Nova Bold"/>
              </a:rPr>
              <a:t>Architecture Expansion</a:t>
            </a:r>
          </a:p>
          <a:p>
            <a:pPr algn="l" marL="858457" indent="-429228" lvl="1">
              <a:lnSpc>
                <a:spcPts val="6640"/>
              </a:lnSpc>
              <a:buFont typeface="Arial"/>
              <a:buChar char="•"/>
            </a:pPr>
            <a:r>
              <a:rPr lang="en-US" b="true" sz="3976" spc="39">
                <a:solidFill>
                  <a:srgbClr val="4D2F20"/>
                </a:solidFill>
                <a:latin typeface="Proxima Nova Bold"/>
                <a:ea typeface="Proxima Nova Bold"/>
                <a:cs typeface="Proxima Nova Bold"/>
                <a:sym typeface="Proxima Nova Bold"/>
              </a:rPr>
              <a:t>Mobile Expansion</a:t>
            </a:r>
          </a:p>
          <a:p>
            <a:pPr algn="l" marL="858457" indent="-429228" lvl="1">
              <a:lnSpc>
                <a:spcPts val="6640"/>
              </a:lnSpc>
              <a:buFont typeface="Arial"/>
              <a:buChar char="•"/>
            </a:pPr>
            <a:r>
              <a:rPr lang="en-US" b="true" sz="3976" spc="39">
                <a:solidFill>
                  <a:srgbClr val="4D2F20"/>
                </a:solidFill>
                <a:latin typeface="Proxima Nova Bold"/>
                <a:ea typeface="Proxima Nova Bold"/>
                <a:cs typeface="Proxima Nova Bold"/>
                <a:sym typeface="Proxima Nova Bold"/>
              </a:rPr>
              <a:t>Performance Optimization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0048911" y="1191703"/>
            <a:ext cx="4972079" cy="7903594"/>
          </a:xfrm>
          <a:custGeom>
            <a:avLst/>
            <a:gdLst/>
            <a:ahLst/>
            <a:cxnLst/>
            <a:rect r="r" b="b" t="t" l="l"/>
            <a:pathLst>
              <a:path h="7903594" w="4972079">
                <a:moveTo>
                  <a:pt x="0" y="0"/>
                </a:moveTo>
                <a:lnTo>
                  <a:pt x="4972079" y="0"/>
                </a:lnTo>
                <a:lnTo>
                  <a:pt x="4972079" y="7903594"/>
                </a:lnTo>
                <a:lnTo>
                  <a:pt x="0" y="7903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436829"/>
            <a:ext cx="9312690" cy="1004774"/>
          </a:xfrm>
          <a:prstGeom prst="rect">
            <a:avLst/>
          </a:prstGeom>
        </p:spPr>
        <p:txBody>
          <a:bodyPr anchor="t" rtlCol="false" tIns="0" lIns="0" bIns="0" rIns="0">
            <a:spAutoFit/>
          </a:bodyPr>
          <a:lstStyle/>
          <a:p>
            <a:pPr algn="l">
              <a:lnSpc>
                <a:spcPts val="7530"/>
              </a:lnSpc>
            </a:pPr>
            <a:r>
              <a:rPr lang="en-US" b="true" sz="7530" spc="75">
                <a:solidFill>
                  <a:srgbClr val="4B6E29"/>
                </a:solidFill>
                <a:latin typeface="Proxima Nova Heavy"/>
                <a:ea typeface="Proxima Nova Heavy"/>
                <a:cs typeface="Proxima Nova Heavy"/>
                <a:sym typeface="Proxima Nova Heavy"/>
              </a:rPr>
              <a:t>THANK YOU</a:t>
            </a:r>
          </a:p>
        </p:txBody>
      </p:sp>
      <p:sp>
        <p:nvSpPr>
          <p:cNvPr name="TextBox 4" id="4"/>
          <p:cNvSpPr txBox="true"/>
          <p:nvPr/>
        </p:nvSpPr>
        <p:spPr>
          <a:xfrm rot="0">
            <a:off x="1180012" y="3790126"/>
            <a:ext cx="7419975" cy="1118870"/>
          </a:xfrm>
          <a:prstGeom prst="rect">
            <a:avLst/>
          </a:prstGeom>
        </p:spPr>
        <p:txBody>
          <a:bodyPr anchor="t" rtlCol="false" tIns="0" lIns="0" bIns="0" rIns="0">
            <a:spAutoFit/>
          </a:bodyPr>
          <a:lstStyle/>
          <a:p>
            <a:pPr algn="l">
              <a:lnSpc>
                <a:spcPts val="5039"/>
              </a:lnSpc>
            </a:pPr>
            <a:r>
              <a:rPr lang="en-US" sz="3599" b="true">
                <a:solidFill>
                  <a:srgbClr val="4D2F20"/>
                </a:solidFill>
                <a:latin typeface="Proxima Nova Bold"/>
                <a:ea typeface="Proxima Nova Bold"/>
                <a:cs typeface="Proxima Nova Bold"/>
                <a:sym typeface="Proxima Nova Bold"/>
              </a:rPr>
              <a:t>Any Questions?</a:t>
            </a:r>
          </a:p>
          <a:p>
            <a:pPr algn="l">
              <a:lnSpc>
                <a:spcPts val="3919"/>
              </a:lnSpc>
            </a:pP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119803"/>
            <a:ext cx="6939918" cy="8138497"/>
          </a:xfrm>
          <a:custGeom>
            <a:avLst/>
            <a:gdLst/>
            <a:ahLst/>
            <a:cxnLst/>
            <a:rect r="r" b="b" t="t" l="l"/>
            <a:pathLst>
              <a:path h="8138497" w="6939918">
                <a:moveTo>
                  <a:pt x="0" y="0"/>
                </a:moveTo>
                <a:lnTo>
                  <a:pt x="6939918" y="0"/>
                </a:lnTo>
                <a:lnTo>
                  <a:pt x="6939918" y="8138497"/>
                </a:lnTo>
                <a:lnTo>
                  <a:pt x="0" y="8138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00960">
            <a:off x="7044078" y="7200900"/>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00190" y="486202"/>
            <a:ext cx="7512480" cy="10409206"/>
          </a:xfrm>
          <a:custGeom>
            <a:avLst/>
            <a:gdLst/>
            <a:ahLst/>
            <a:cxnLst/>
            <a:rect r="r" b="b" t="t" l="l"/>
            <a:pathLst>
              <a:path h="10409206" w="7512480">
                <a:moveTo>
                  <a:pt x="0" y="0"/>
                </a:moveTo>
                <a:lnTo>
                  <a:pt x="7512479" y="0"/>
                </a:lnTo>
                <a:lnTo>
                  <a:pt x="7512479" y="10409206"/>
                </a:lnTo>
                <a:lnTo>
                  <a:pt x="0" y="10409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1386285"/>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AGENDA</a:t>
            </a:r>
          </a:p>
        </p:txBody>
      </p:sp>
      <p:sp>
        <p:nvSpPr>
          <p:cNvPr name="TextBox 9" id="9"/>
          <p:cNvSpPr txBox="true"/>
          <p:nvPr/>
        </p:nvSpPr>
        <p:spPr>
          <a:xfrm rot="0">
            <a:off x="1180012" y="2833370"/>
            <a:ext cx="7419975" cy="64249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Introduction of System</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Architecture</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Project Planner</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User Stories</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Testing</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Further Improvements</a:t>
            </a:r>
          </a:p>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1500585"/>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INTRODUCTION</a:t>
            </a:r>
          </a:p>
        </p:txBody>
      </p:sp>
      <p:sp>
        <p:nvSpPr>
          <p:cNvPr name="Freeform 3" id="3"/>
          <p:cNvSpPr/>
          <p:nvPr/>
        </p:nvSpPr>
        <p:spPr>
          <a:xfrm flipH="false" flipV="false" rot="0">
            <a:off x="9645338" y="1259915"/>
            <a:ext cx="7075187" cy="7767171"/>
          </a:xfrm>
          <a:custGeom>
            <a:avLst/>
            <a:gdLst/>
            <a:ahLst/>
            <a:cxnLst/>
            <a:rect r="r" b="b" t="t" l="l"/>
            <a:pathLst>
              <a:path h="7767171" w="7075187">
                <a:moveTo>
                  <a:pt x="0" y="0"/>
                </a:moveTo>
                <a:lnTo>
                  <a:pt x="7075187" y="0"/>
                </a:lnTo>
                <a:lnTo>
                  <a:pt x="7075187" y="7767170"/>
                </a:lnTo>
                <a:lnTo>
                  <a:pt x="0" y="7767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15060"/>
            <a:ext cx="7419975" cy="34531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VolunTree connects volunteers, students, and nonprofits via a web platform using HTML, CSS, JavaScript, NodeJS, and MongoDB. It offers user account management, event coordination, and dashboards for volunteers and NGOs, streamlining community engagement.</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96963" y="3329046"/>
            <a:ext cx="2383900" cy="2516593"/>
          </a:xfrm>
          <a:custGeom>
            <a:avLst/>
            <a:gdLst/>
            <a:ahLst/>
            <a:cxnLst/>
            <a:rect r="r" b="b" t="t" l="l"/>
            <a:pathLst>
              <a:path h="2516593" w="2383900">
                <a:moveTo>
                  <a:pt x="0" y="0"/>
                </a:moveTo>
                <a:lnTo>
                  <a:pt x="2383900" y="0"/>
                </a:lnTo>
                <a:lnTo>
                  <a:pt x="2383900" y="2516593"/>
                </a:lnTo>
                <a:lnTo>
                  <a:pt x="0" y="2516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130275" y="6189265"/>
            <a:ext cx="2666688" cy="2783071"/>
          </a:xfrm>
          <a:custGeom>
            <a:avLst/>
            <a:gdLst/>
            <a:ahLst/>
            <a:cxnLst/>
            <a:rect r="r" b="b" t="t" l="l"/>
            <a:pathLst>
              <a:path h="2783071" w="2666688">
                <a:moveTo>
                  <a:pt x="0" y="0"/>
                </a:moveTo>
                <a:lnTo>
                  <a:pt x="2666688" y="0"/>
                </a:lnTo>
                <a:lnTo>
                  <a:pt x="2666688" y="2783071"/>
                </a:lnTo>
                <a:lnTo>
                  <a:pt x="0" y="2783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238516" y="6511503"/>
            <a:ext cx="2132891" cy="2138594"/>
          </a:xfrm>
          <a:custGeom>
            <a:avLst/>
            <a:gdLst/>
            <a:ahLst/>
            <a:cxnLst/>
            <a:rect r="r" b="b" t="t" l="l"/>
            <a:pathLst>
              <a:path h="2138594" w="2132891">
                <a:moveTo>
                  <a:pt x="0" y="0"/>
                </a:moveTo>
                <a:lnTo>
                  <a:pt x="2132891" y="0"/>
                </a:lnTo>
                <a:lnTo>
                  <a:pt x="2132891" y="2138594"/>
                </a:lnTo>
                <a:lnTo>
                  <a:pt x="0" y="21385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650484">
            <a:off x="10817956" y="4649191"/>
            <a:ext cx="1905914" cy="681364"/>
          </a:xfrm>
          <a:custGeom>
            <a:avLst/>
            <a:gdLst/>
            <a:ahLst/>
            <a:cxnLst/>
            <a:rect r="r" b="b" t="t" l="l"/>
            <a:pathLst>
              <a:path h="681364" w="1905914">
                <a:moveTo>
                  <a:pt x="0" y="0"/>
                </a:moveTo>
                <a:lnTo>
                  <a:pt x="1905914" y="0"/>
                </a:lnTo>
                <a:lnTo>
                  <a:pt x="1905914" y="681364"/>
                </a:lnTo>
                <a:lnTo>
                  <a:pt x="0" y="6813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5542659">
            <a:off x="15401021" y="4388227"/>
            <a:ext cx="1807880" cy="1337832"/>
          </a:xfrm>
          <a:custGeom>
            <a:avLst/>
            <a:gdLst/>
            <a:ahLst/>
            <a:cxnLst/>
            <a:rect r="r" b="b" t="t" l="l"/>
            <a:pathLst>
              <a:path h="1337832" w="1807880">
                <a:moveTo>
                  <a:pt x="0" y="0"/>
                </a:moveTo>
                <a:lnTo>
                  <a:pt x="1807880" y="0"/>
                </a:lnTo>
                <a:lnTo>
                  <a:pt x="1807880" y="1337832"/>
                </a:lnTo>
                <a:lnTo>
                  <a:pt x="0" y="13378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1028700" y="1500585"/>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ARCHITECTURE</a:t>
            </a:r>
          </a:p>
        </p:txBody>
      </p:sp>
      <p:sp>
        <p:nvSpPr>
          <p:cNvPr name="TextBox 12" id="12"/>
          <p:cNvSpPr txBox="true"/>
          <p:nvPr/>
        </p:nvSpPr>
        <p:spPr>
          <a:xfrm rot="0">
            <a:off x="1028700" y="3015060"/>
            <a:ext cx="7419975" cy="1012190"/>
          </a:xfrm>
          <a:prstGeom prst="rect">
            <a:avLst/>
          </a:prstGeom>
        </p:spPr>
        <p:txBody>
          <a:bodyPr anchor="t" rtlCol="false" tIns="0" lIns="0" bIns="0" rIns="0">
            <a:spAutoFit/>
          </a:bodyPr>
          <a:lstStyle/>
          <a:p>
            <a:pPr algn="l">
              <a:lnSpc>
                <a:spcPts val="4059"/>
              </a:lnSpc>
            </a:pPr>
            <a:r>
              <a:rPr lang="en-US" sz="2899" b="true">
                <a:solidFill>
                  <a:srgbClr val="4B6E29"/>
                </a:solidFill>
                <a:latin typeface="Proxima Nova Bold"/>
                <a:ea typeface="Proxima Nova Bold"/>
                <a:cs typeface="Proxima Nova Bold"/>
                <a:sym typeface="Proxima Nova Bold"/>
              </a:rPr>
              <a:t>The Voluntree has a three-tier layered architecture</a:t>
            </a:r>
          </a:p>
        </p:txBody>
      </p:sp>
      <p:sp>
        <p:nvSpPr>
          <p:cNvPr name="TextBox 13" id="13"/>
          <p:cNvSpPr txBox="true"/>
          <p:nvPr/>
        </p:nvSpPr>
        <p:spPr>
          <a:xfrm rot="0">
            <a:off x="1724025" y="4932723"/>
            <a:ext cx="7419975" cy="1771015"/>
          </a:xfrm>
          <a:prstGeom prst="rect">
            <a:avLst/>
          </a:prstGeom>
        </p:spPr>
        <p:txBody>
          <a:bodyPr anchor="t" rtlCol="false" tIns="0" lIns="0" bIns="0" rIns="0">
            <a:spAutoFit/>
          </a:bodyPr>
          <a:lstStyle/>
          <a:p>
            <a:pPr algn="l" marL="734056" indent="-367028" lvl="1">
              <a:lnSpc>
                <a:spcPts val="4759"/>
              </a:lnSpc>
              <a:buFont typeface="Arial"/>
              <a:buChar char="•"/>
            </a:pPr>
            <a:r>
              <a:rPr lang="en-US" b="true" sz="3399">
                <a:solidFill>
                  <a:srgbClr val="4D2F20"/>
                </a:solidFill>
                <a:latin typeface="Proxima Nova Bold"/>
                <a:ea typeface="Proxima Nova Bold"/>
                <a:cs typeface="Proxima Nova Bold"/>
                <a:sym typeface="Proxima Nova Bold"/>
              </a:rPr>
              <a:t>presentation layer</a:t>
            </a:r>
          </a:p>
          <a:p>
            <a:pPr algn="l" marL="734056" indent="-367028" lvl="1">
              <a:lnSpc>
                <a:spcPts val="4759"/>
              </a:lnSpc>
              <a:buFont typeface="Arial"/>
              <a:buChar char="•"/>
            </a:pPr>
            <a:r>
              <a:rPr lang="en-US" b="true" sz="3399">
                <a:solidFill>
                  <a:srgbClr val="4D2F20"/>
                </a:solidFill>
                <a:latin typeface="Proxima Nova Bold"/>
                <a:ea typeface="Proxima Nova Bold"/>
                <a:cs typeface="Proxima Nova Bold"/>
                <a:sym typeface="Proxima Nova Bold"/>
              </a:rPr>
              <a:t>business logic layer</a:t>
            </a:r>
          </a:p>
          <a:p>
            <a:pPr algn="l" marL="734056" indent="-367028" lvl="1">
              <a:lnSpc>
                <a:spcPts val="4759"/>
              </a:lnSpc>
              <a:buFont typeface="Arial"/>
              <a:buChar char="•"/>
            </a:pPr>
            <a:r>
              <a:rPr lang="en-US" b="true" sz="3399">
                <a:solidFill>
                  <a:srgbClr val="4D2F20"/>
                </a:solidFill>
                <a:latin typeface="Proxima Nova Bold"/>
                <a:ea typeface="Proxima Nova Bold"/>
                <a:cs typeface="Proxima Nova Bold"/>
                <a:sym typeface="Proxima Nova Bold"/>
              </a:rPr>
              <a:t>database layer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8670" y="2267626"/>
            <a:ext cx="16380009" cy="7760029"/>
          </a:xfrm>
          <a:custGeom>
            <a:avLst/>
            <a:gdLst/>
            <a:ahLst/>
            <a:cxnLst/>
            <a:rect r="r" b="b" t="t" l="l"/>
            <a:pathLst>
              <a:path h="7760029" w="16380009">
                <a:moveTo>
                  <a:pt x="0" y="0"/>
                </a:moveTo>
                <a:lnTo>
                  <a:pt x="16380010" y="0"/>
                </a:lnTo>
                <a:lnTo>
                  <a:pt x="16380010" y="7760029"/>
                </a:lnTo>
                <a:lnTo>
                  <a:pt x="0" y="7760029"/>
                </a:lnTo>
                <a:lnTo>
                  <a:pt x="0" y="0"/>
                </a:lnTo>
                <a:close/>
              </a:path>
            </a:pathLst>
          </a:custGeom>
          <a:blipFill>
            <a:blip r:embed="rId6"/>
            <a:stretch>
              <a:fillRect l="0" t="0" r="0" b="0"/>
            </a:stretch>
          </a:blipFill>
        </p:spPr>
      </p:sp>
      <p:sp>
        <p:nvSpPr>
          <p:cNvPr name="Freeform 5" id="5"/>
          <p:cNvSpPr/>
          <p:nvPr/>
        </p:nvSpPr>
        <p:spPr>
          <a:xfrm flipH="false" flipV="false" rot="0">
            <a:off x="15732899" y="7056413"/>
            <a:ext cx="2555101" cy="3230587"/>
          </a:xfrm>
          <a:custGeom>
            <a:avLst/>
            <a:gdLst/>
            <a:ahLst/>
            <a:cxnLst/>
            <a:rect r="r" b="b" t="t" l="l"/>
            <a:pathLst>
              <a:path h="3230587" w="2555101">
                <a:moveTo>
                  <a:pt x="0" y="0"/>
                </a:moveTo>
                <a:lnTo>
                  <a:pt x="2555101" y="0"/>
                </a:lnTo>
                <a:lnTo>
                  <a:pt x="2555101" y="3230587"/>
                </a:lnTo>
                <a:lnTo>
                  <a:pt x="0" y="3230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58670" y="974090"/>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PROJECT PLANNER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9368294" y="1525232"/>
            <a:ext cx="7329826" cy="7236537"/>
          </a:xfrm>
          <a:custGeom>
            <a:avLst/>
            <a:gdLst/>
            <a:ahLst/>
            <a:cxnLst/>
            <a:rect r="r" b="b" t="t" l="l"/>
            <a:pathLst>
              <a:path h="7236537" w="7329826">
                <a:moveTo>
                  <a:pt x="0" y="0"/>
                </a:moveTo>
                <a:lnTo>
                  <a:pt x="7329825" y="0"/>
                </a:lnTo>
                <a:lnTo>
                  <a:pt x="7329825" y="7236536"/>
                </a:lnTo>
                <a:lnTo>
                  <a:pt x="0" y="7236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500585"/>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USER STORIES</a:t>
            </a:r>
          </a:p>
        </p:txBody>
      </p:sp>
      <p:sp>
        <p:nvSpPr>
          <p:cNvPr name="TextBox 8" id="8"/>
          <p:cNvSpPr txBox="true"/>
          <p:nvPr/>
        </p:nvSpPr>
        <p:spPr>
          <a:xfrm rot="0">
            <a:off x="3803823" y="3422604"/>
            <a:ext cx="4405617" cy="33299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a:ea typeface="Proxima Nova"/>
                <a:cs typeface="Proxima Nova"/>
                <a:sym typeface="Proxima Nova"/>
              </a:rPr>
              <a:t>Lorem ipsum dolor sit amet, consectetur adipiscing elit, sed do eiusmod tempor incididunt ut labore et dolore magna aliqua. Eget dolor morbi non arcu risus quis. Sapien pellentesque habitant morbi tristique senectus et netus et.</a:t>
            </a:r>
          </a:p>
        </p:txBody>
      </p:sp>
      <p:grpSp>
        <p:nvGrpSpPr>
          <p:cNvPr name="Group 9" id="9"/>
          <p:cNvGrpSpPr/>
          <p:nvPr/>
        </p:nvGrpSpPr>
        <p:grpSpPr>
          <a:xfrm rot="0">
            <a:off x="1028700" y="3556843"/>
            <a:ext cx="2403959" cy="3173315"/>
            <a:chOff x="0" y="0"/>
            <a:chExt cx="3205279" cy="4231087"/>
          </a:xfrm>
        </p:grpSpPr>
        <p:sp>
          <p:nvSpPr>
            <p:cNvPr name="Freeform 10" id="10"/>
            <p:cNvSpPr/>
            <p:nvPr/>
          </p:nvSpPr>
          <p:spPr>
            <a:xfrm flipH="false" flipV="false" rot="0">
              <a:off x="0" y="0"/>
              <a:ext cx="3205279" cy="4231087"/>
            </a:xfrm>
            <a:custGeom>
              <a:avLst/>
              <a:gdLst/>
              <a:ahLst/>
              <a:cxnLst/>
              <a:rect r="r" b="b" t="t" l="l"/>
              <a:pathLst>
                <a:path h="4231087" w="3205279">
                  <a:moveTo>
                    <a:pt x="0" y="0"/>
                  </a:moveTo>
                  <a:lnTo>
                    <a:pt x="3205279" y="0"/>
                  </a:lnTo>
                  <a:lnTo>
                    <a:pt x="3205279" y="4231087"/>
                  </a:lnTo>
                  <a:lnTo>
                    <a:pt x="0" y="42310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621557" y="1197997"/>
              <a:ext cx="1962165" cy="1600605"/>
            </a:xfrm>
            <a:prstGeom prst="rect">
              <a:avLst/>
            </a:prstGeom>
          </p:spPr>
          <p:txBody>
            <a:bodyPr anchor="t" rtlCol="false" tIns="0" lIns="0" bIns="0" rIns="0">
              <a:spAutoFit/>
            </a:bodyPr>
            <a:lstStyle/>
            <a:p>
              <a:pPr algn="l">
                <a:lnSpc>
                  <a:spcPts val="8782"/>
                </a:lnSpc>
              </a:pPr>
              <a:r>
                <a:rPr lang="en-US" b="true" sz="8782" spc="87">
                  <a:solidFill>
                    <a:srgbClr val="FFFFFF"/>
                  </a:solidFill>
                  <a:latin typeface="Proxima Nova Heavy"/>
                  <a:ea typeface="Proxima Nova Heavy"/>
                  <a:cs typeface="Proxima Nova Heavy"/>
                  <a:sym typeface="Proxima Nova Heavy"/>
                </a:rPr>
                <a:t>29</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609190" y="3071364"/>
            <a:ext cx="14514322" cy="6893925"/>
          </a:xfrm>
          <a:custGeom>
            <a:avLst/>
            <a:gdLst/>
            <a:ahLst/>
            <a:cxnLst/>
            <a:rect r="r" b="b" t="t" l="l"/>
            <a:pathLst>
              <a:path h="6893925" w="14514322">
                <a:moveTo>
                  <a:pt x="0" y="0"/>
                </a:moveTo>
                <a:lnTo>
                  <a:pt x="14514322" y="0"/>
                </a:lnTo>
                <a:lnTo>
                  <a:pt x="14514322" y="6893925"/>
                </a:lnTo>
                <a:lnTo>
                  <a:pt x="0" y="6893925"/>
                </a:lnTo>
                <a:lnTo>
                  <a:pt x="0" y="0"/>
                </a:lnTo>
                <a:close/>
              </a:path>
            </a:pathLst>
          </a:custGeom>
          <a:blipFill>
            <a:blip r:embed="rId8"/>
            <a:stretch>
              <a:fillRect l="0" t="0" r="0" b="0"/>
            </a:stretch>
          </a:blipFill>
        </p:spPr>
      </p:sp>
      <p:sp>
        <p:nvSpPr>
          <p:cNvPr name="TextBox 7" id="7"/>
          <p:cNvSpPr txBox="true"/>
          <p:nvPr/>
        </p:nvSpPr>
        <p:spPr>
          <a:xfrm rot="0">
            <a:off x="861236"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1</a:t>
            </a:r>
          </a:p>
        </p:txBody>
      </p:sp>
      <p:sp>
        <p:nvSpPr>
          <p:cNvPr name="TextBox 8" id="8"/>
          <p:cNvSpPr txBox="true"/>
          <p:nvPr/>
        </p:nvSpPr>
        <p:spPr>
          <a:xfrm rot="0">
            <a:off x="2221143" y="580070"/>
            <a:ext cx="10769261" cy="1471930"/>
          </a:xfrm>
          <a:prstGeom prst="rect">
            <a:avLst/>
          </a:prstGeom>
        </p:spPr>
        <p:txBody>
          <a:bodyPr anchor="t" rtlCol="false" tIns="0" lIns="0" bIns="0" rIns="0">
            <a:spAutoFit/>
          </a:bodyPr>
          <a:lstStyle/>
          <a:p>
            <a:pPr algn="l">
              <a:lnSpc>
                <a:spcPts val="3919"/>
              </a:lnSpc>
            </a:pPr>
          </a:p>
          <a:p>
            <a:pPr algn="l">
              <a:lnSpc>
                <a:spcPts val="3919"/>
              </a:lnSpc>
            </a:pPr>
            <a:r>
              <a:rPr lang="en-US" sz="2799" b="true">
                <a:solidFill>
                  <a:srgbClr val="4B6E29"/>
                </a:solidFill>
                <a:latin typeface="Proxima Nova Bold"/>
                <a:ea typeface="Proxima Nova Bold"/>
                <a:cs typeface="Proxima Nova Bold"/>
                <a:sym typeface="Proxima Nova Bold"/>
              </a:rPr>
              <a:t>As a student, </a:t>
            </a:r>
            <a:r>
              <a:rPr lang="en-US" sz="2799" b="true">
                <a:solidFill>
                  <a:srgbClr val="4B6E29"/>
                </a:solidFill>
                <a:latin typeface="Proxima Nova Bold"/>
                <a:ea typeface="Proxima Nova Bold"/>
                <a:cs typeface="Proxima Nova Bold"/>
                <a:sym typeface="Proxima Nova Bold"/>
              </a:rPr>
              <a:t>I want to find volunteering opportunities based on my interests, so that I can contribute to causes I care about.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7B4AA"/>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685423" y="3058595"/>
            <a:ext cx="14162646" cy="6716002"/>
          </a:xfrm>
          <a:custGeom>
            <a:avLst/>
            <a:gdLst/>
            <a:ahLst/>
            <a:cxnLst/>
            <a:rect r="r" b="b" t="t" l="l"/>
            <a:pathLst>
              <a:path h="6716002" w="14162646">
                <a:moveTo>
                  <a:pt x="0" y="0"/>
                </a:moveTo>
                <a:lnTo>
                  <a:pt x="14162645" y="0"/>
                </a:lnTo>
                <a:lnTo>
                  <a:pt x="14162645" y="6716001"/>
                </a:lnTo>
                <a:lnTo>
                  <a:pt x="0" y="6716001"/>
                </a:lnTo>
                <a:lnTo>
                  <a:pt x="0" y="0"/>
                </a:lnTo>
                <a:close/>
              </a:path>
            </a:pathLst>
          </a:custGeom>
          <a:blipFill>
            <a:blip r:embed="rId8"/>
            <a:stretch>
              <a:fillRect l="0" t="0" r="0" b="0"/>
            </a:stretch>
          </a:blipFill>
        </p:spPr>
      </p:sp>
      <p:sp>
        <p:nvSpPr>
          <p:cNvPr name="TextBox 7" id="7"/>
          <p:cNvSpPr txBox="true"/>
          <p:nvPr/>
        </p:nvSpPr>
        <p:spPr>
          <a:xfrm rot="0">
            <a:off x="861236"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7</a:t>
            </a:r>
          </a:p>
        </p:txBody>
      </p:sp>
      <p:sp>
        <p:nvSpPr>
          <p:cNvPr name="TextBox 8" id="8"/>
          <p:cNvSpPr txBox="true"/>
          <p:nvPr/>
        </p:nvSpPr>
        <p:spPr>
          <a:xfrm rot="0">
            <a:off x="2240954" y="971550"/>
            <a:ext cx="10769261" cy="14719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As a volunteer, </a:t>
            </a:r>
            <a:r>
              <a:rPr lang="en-US" sz="2799" b="true">
                <a:solidFill>
                  <a:srgbClr val="4B6E29"/>
                </a:solidFill>
                <a:latin typeface="Proxima Nova Bold"/>
                <a:ea typeface="Proxima Nova Bold"/>
                <a:cs typeface="Proxima Nova Bold"/>
                <a:sym typeface="Proxima Nova Bold"/>
              </a:rPr>
              <a:t>I want to filter opportunities by skill set, so that I find roles where I can contribute effectively.</a:t>
            </a:r>
          </a:p>
          <a:p>
            <a:pPr algn="l">
              <a:lnSpc>
                <a:spcPts val="39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599" y="821084"/>
            <a:ext cx="12076760" cy="1519132"/>
          </a:xfrm>
          <a:custGeom>
            <a:avLst/>
            <a:gdLst/>
            <a:ahLst/>
            <a:cxnLst/>
            <a:rect r="r" b="b" t="t" l="l"/>
            <a:pathLst>
              <a:path h="1519132" w="12076760">
                <a:moveTo>
                  <a:pt x="0" y="0"/>
                </a:moveTo>
                <a:lnTo>
                  <a:pt x="12076760" y="0"/>
                </a:lnTo>
                <a:lnTo>
                  <a:pt x="12076760" y="1519132"/>
                </a:lnTo>
                <a:lnTo>
                  <a:pt x="0" y="1519132"/>
                </a:lnTo>
                <a:lnTo>
                  <a:pt x="0" y="0"/>
                </a:lnTo>
                <a:close/>
              </a:path>
            </a:pathLst>
          </a:custGeom>
          <a:blipFill>
            <a:blip r:embed="rId6"/>
            <a:stretch>
              <a:fillRect l="0" t="0" r="-34395" b="-225198"/>
            </a:stretch>
          </a:blipFill>
        </p:spPr>
      </p:sp>
      <p:sp>
        <p:nvSpPr>
          <p:cNvPr name="Freeform 5" id="5"/>
          <p:cNvSpPr/>
          <p:nvPr/>
        </p:nvSpPr>
        <p:spPr>
          <a:xfrm flipH="false" flipV="false" rot="0">
            <a:off x="461098" y="455581"/>
            <a:ext cx="1899789" cy="2416266"/>
          </a:xfrm>
          <a:custGeom>
            <a:avLst/>
            <a:gdLst/>
            <a:ahLst/>
            <a:cxnLst/>
            <a:rect r="r" b="b" t="t" l="l"/>
            <a:pathLst>
              <a:path h="2416266" w="1899789">
                <a:moveTo>
                  <a:pt x="0" y="0"/>
                </a:moveTo>
                <a:lnTo>
                  <a:pt x="1899789" y="0"/>
                </a:lnTo>
                <a:lnTo>
                  <a:pt x="1899789" y="2416265"/>
                </a:lnTo>
                <a:lnTo>
                  <a:pt x="0" y="2416265"/>
                </a:lnTo>
                <a:lnTo>
                  <a:pt x="0" y="0"/>
                </a:lnTo>
                <a:close/>
              </a:path>
            </a:pathLst>
          </a:custGeom>
          <a:blipFill>
            <a:blip r:embed="rId7"/>
            <a:stretch>
              <a:fillRect l="0" t="0" r="0" b="0"/>
            </a:stretch>
          </a:blipFill>
        </p:spPr>
      </p:sp>
      <p:sp>
        <p:nvSpPr>
          <p:cNvPr name="Freeform 6" id="6"/>
          <p:cNvSpPr/>
          <p:nvPr/>
        </p:nvSpPr>
        <p:spPr>
          <a:xfrm flipH="false" flipV="false" rot="0">
            <a:off x="1410992" y="3096306"/>
            <a:ext cx="14587506" cy="6917473"/>
          </a:xfrm>
          <a:custGeom>
            <a:avLst/>
            <a:gdLst/>
            <a:ahLst/>
            <a:cxnLst/>
            <a:rect r="r" b="b" t="t" l="l"/>
            <a:pathLst>
              <a:path h="6917473" w="14587506">
                <a:moveTo>
                  <a:pt x="0" y="0"/>
                </a:moveTo>
                <a:lnTo>
                  <a:pt x="14587506" y="0"/>
                </a:lnTo>
                <a:lnTo>
                  <a:pt x="14587506" y="6917473"/>
                </a:lnTo>
                <a:lnTo>
                  <a:pt x="0" y="6917473"/>
                </a:lnTo>
                <a:lnTo>
                  <a:pt x="0" y="0"/>
                </a:lnTo>
                <a:close/>
              </a:path>
            </a:pathLst>
          </a:custGeom>
          <a:blipFill>
            <a:blip r:embed="rId8"/>
            <a:stretch>
              <a:fillRect l="0" t="0" r="0" b="0"/>
            </a:stretch>
          </a:blipFill>
        </p:spPr>
      </p:sp>
      <p:sp>
        <p:nvSpPr>
          <p:cNvPr name="TextBox 7" id="7"/>
          <p:cNvSpPr txBox="true"/>
          <p:nvPr/>
        </p:nvSpPr>
        <p:spPr>
          <a:xfrm rot="0">
            <a:off x="861236" y="992534"/>
            <a:ext cx="7419975" cy="1132833"/>
          </a:xfrm>
          <a:prstGeom prst="rect">
            <a:avLst/>
          </a:prstGeom>
        </p:spPr>
        <p:txBody>
          <a:bodyPr anchor="t" rtlCol="false" tIns="0" lIns="0" bIns="0" rIns="0">
            <a:spAutoFit/>
          </a:bodyPr>
          <a:lstStyle/>
          <a:p>
            <a:pPr algn="l">
              <a:lnSpc>
                <a:spcPts val="8599"/>
              </a:lnSpc>
            </a:pPr>
            <a:r>
              <a:rPr lang="en-US" b="true" sz="8599" spc="85">
                <a:solidFill>
                  <a:srgbClr val="FFFFFF"/>
                </a:solidFill>
                <a:latin typeface="Proxima Nova Heavy"/>
                <a:ea typeface="Proxima Nova Heavy"/>
                <a:cs typeface="Proxima Nova Heavy"/>
                <a:sym typeface="Proxima Nova Heavy"/>
              </a:rPr>
              <a:t>8</a:t>
            </a:r>
          </a:p>
        </p:txBody>
      </p:sp>
      <p:sp>
        <p:nvSpPr>
          <p:cNvPr name="TextBox 8" id="8"/>
          <p:cNvSpPr txBox="true"/>
          <p:nvPr/>
        </p:nvSpPr>
        <p:spPr>
          <a:xfrm rot="0">
            <a:off x="2227085" y="1066248"/>
            <a:ext cx="10769261" cy="14719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As a volunteer, </a:t>
            </a:r>
            <a:r>
              <a:rPr lang="en-US" sz="2799" b="true">
                <a:solidFill>
                  <a:srgbClr val="4B6E29"/>
                </a:solidFill>
                <a:latin typeface="Proxima Nova Bold"/>
                <a:ea typeface="Proxima Nova Bold"/>
                <a:cs typeface="Proxima Nova Bold"/>
                <a:sym typeface="Proxima Nova Bold"/>
              </a:rPr>
              <a:t>I want to sign up for events easily, so that I can confirm my participation without hassle.</a:t>
            </a:r>
          </a:p>
          <a:p>
            <a:pPr algn="l">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DAGmfLwuUiQ</dc:identifier>
  <dcterms:modified xsi:type="dcterms:W3CDTF">2011-08-01T06:04:30Z</dcterms:modified>
  <cp:revision>1</cp:revision>
  <dc:title>Voluntree</dc:title>
</cp:coreProperties>
</file>